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d9d75fa6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0d9d75fa6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d9d75fa6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0d9d75fa6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d9d75fa6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0d9d75fa6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d9d75fa6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0d9d75fa6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0d9d75fa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0d9d75fa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d9d75fa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0d9d75fa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d9d75fa6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0d9d75fa6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d9d75fa6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d9d75fa6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d9d75fa6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0d9d75fa6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d9d75fa6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0d9d75fa6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0d9d75fa6a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0d9d75fa6a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d9d8bf64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d9d8bf64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d9d75fa6a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0d9d75fa6a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0d9d75fa6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0d9d75fa6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da79096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0da79096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d9d75fa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0d9d75fa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d9d75fa6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0d9d75fa6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0d9d8bf643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0d9d8bf643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da79096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da79096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0d9d75fa6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0d9d75fa6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d9d75fa6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0d9d75fa6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d9d75fa6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0d9d75fa6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kasperskytte.github.io/ampvis2/articles/ampvis2.html" TargetMode="External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kasperskytte.github.io/ampvis2/articles/ampvis2.html" TargetMode="External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kasperskytte.github.io/ampvis2/articles/ampvis2.html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2" y="0"/>
            <a:ext cx="68147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261659"/>
                </a:solidFill>
              </a:rPr>
              <a:t>Hands-on: Explore data</a:t>
            </a:r>
            <a:endParaRPr>
              <a:solidFill>
                <a:srgbClr val="261659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MiDAS course 2024 - Day 1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930" y="27425"/>
            <a:ext cx="2039870" cy="7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49" y="3392650"/>
            <a:ext cx="3776325" cy="17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2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Open the website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406075"/>
            <a:ext cx="23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Select a function to see how to use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52" y="287375"/>
            <a:ext cx="6439346" cy="485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/>
          <p:nvPr/>
        </p:nvCxnSpPr>
        <p:spPr>
          <a:xfrm>
            <a:off x="3125700" y="4167575"/>
            <a:ext cx="5211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52" y="287375"/>
            <a:ext cx="6439346" cy="485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445025"/>
            <a:ext cx="2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Open the website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406075"/>
            <a:ext cx="23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Check out and play with all the settings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900" y="32500"/>
            <a:ext cx="4972375" cy="503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/>
          <p:nvPr/>
        </p:nvCxnSpPr>
        <p:spPr>
          <a:xfrm>
            <a:off x="3125700" y="4167575"/>
            <a:ext cx="5211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Now to the exercises</a:t>
            </a:r>
            <a:endParaRPr/>
          </a:p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2700"/>
              <a:t>Check out all the nice dokumentation: </a:t>
            </a:r>
            <a:endParaRPr sz="27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1700"/>
              <a:t> </a:t>
            </a:r>
            <a:endParaRPr sz="2700"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Number of reads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da"/>
              <a:t>What are the minimum and maximum number of reads? </a:t>
            </a:r>
            <a:endParaRPr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da" sz="1500">
                <a:solidFill>
                  <a:schemeClr val="dk1"/>
                </a:solidFill>
              </a:rPr>
              <a:t>Hint: print ampvis object (type name of object e.g. “</a:t>
            </a:r>
            <a:r>
              <a:rPr b="1" lang="da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d13</a:t>
            </a:r>
            <a:r>
              <a:rPr lang="da" sz="1500">
                <a:solidFill>
                  <a:schemeClr val="dk1"/>
                </a:solidFill>
              </a:rPr>
              <a:t>”)</a:t>
            </a:r>
            <a:endParaRPr sz="15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a"/>
              <a:t>What are the minimum and maximum number of reads of city13?</a:t>
            </a:r>
            <a:endParaRPr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da" sz="1500">
                <a:solidFill>
                  <a:schemeClr val="dk1"/>
                </a:solidFill>
              </a:rPr>
              <a:t>Hint: try the </a:t>
            </a:r>
            <a:r>
              <a:rPr b="1" lang="da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amp_subset_samples()</a:t>
            </a:r>
            <a:r>
              <a:rPr lang="da" sz="1500">
                <a:solidFill>
                  <a:schemeClr val="dk1"/>
                </a:solidFill>
              </a:rPr>
              <a:t>) </a:t>
            </a:r>
            <a:endParaRPr sz="15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a"/>
              <a:t>Have the samples been sequenced deep enough? Should any samples be removed due to low number of reads?</a:t>
            </a:r>
            <a:endParaRPr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da" sz="1500">
                <a:solidFill>
                  <a:schemeClr val="dk1"/>
                </a:solidFill>
              </a:rPr>
              <a:t>Hint: try the </a:t>
            </a:r>
            <a:r>
              <a:rPr b="1" lang="da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amp_rarecurve()</a:t>
            </a:r>
            <a:r>
              <a:rPr lang="da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da"/>
              <a:t>Rarefy the data</a:t>
            </a:r>
            <a:endParaRPr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da" sz="1500">
                <a:solidFill>
                  <a:schemeClr val="dk1"/>
                </a:solidFill>
              </a:rPr>
              <a:t>Hint try the </a:t>
            </a:r>
            <a:r>
              <a:rPr b="1" lang="da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amp_subset_samples()</a:t>
            </a:r>
            <a:r>
              <a:rPr lang="da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a"/>
              <a:t>Check out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https://kasperskytte.github.io/ampvis2/articles/ampvis2.html</a:t>
            </a:r>
            <a:r>
              <a:rPr lang="da"/>
              <a:t> </a:t>
            </a:r>
            <a:endParaRPr/>
          </a:p>
        </p:txBody>
      </p:sp>
      <p:sp>
        <p:nvSpPr>
          <p:cNvPr id="162" name="Google Shape;16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Alpha d</a:t>
            </a:r>
            <a:r>
              <a:rPr lang="da"/>
              <a:t>iversity of data 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Calculate</a:t>
            </a:r>
            <a:r>
              <a:rPr lang="da"/>
              <a:t> the alpha diversity (ObservedOTU, Shannon, Inverse Simpson)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da" sz="1600">
                <a:solidFill>
                  <a:schemeClr val="dk1"/>
                </a:solidFill>
              </a:rPr>
              <a:t>HINT: Try the </a:t>
            </a:r>
            <a:r>
              <a:rPr b="1" lang="da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amp_alpha_diversity()</a:t>
            </a:r>
            <a:r>
              <a:rPr lang="da" sz="1600">
                <a:solidFill>
                  <a:schemeClr val="dk1"/>
                </a:solidFill>
              </a:rPr>
              <a:t> function</a:t>
            </a:r>
            <a:endParaRPr sz="1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Investigate</a:t>
            </a:r>
            <a:r>
              <a:rPr lang="da"/>
              <a:t> the diversity across samples, locations and </a:t>
            </a:r>
            <a:r>
              <a:rPr lang="da"/>
              <a:t>cities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Normalise the data</a:t>
            </a:r>
            <a:endParaRPr/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Normalise the data to % read abundance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a" sz="1400">
                <a:solidFill>
                  <a:schemeClr val="dk1"/>
                </a:solidFill>
              </a:rPr>
              <a:t>Hint try the </a:t>
            </a:r>
            <a:r>
              <a:rPr b="1" lang="da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amp_subset_samples()</a:t>
            </a:r>
            <a:r>
              <a:rPr lang="da" sz="1400">
                <a:solidFill>
                  <a:schemeClr val="dk1"/>
                </a:solidFill>
              </a:rPr>
              <a:t>)</a:t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Print the normalised data object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4736500" y="3770025"/>
            <a:ext cx="4297800" cy="13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F4F6"/>
              </a:highlight>
            </a:endParaRPr>
          </a:p>
        </p:txBody>
      </p:sp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Most abundant bacteria</a:t>
            </a:r>
            <a:endParaRPr/>
          </a:p>
        </p:txBody>
      </p:sp>
      <p:sp>
        <p:nvSpPr>
          <p:cNvPr id="186" name="Google Shape;18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Which bacterial taxa are the most abundant across all samples?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amp_heatmap()</a:t>
            </a:r>
            <a:r>
              <a:rPr lang="da" sz="1800">
                <a:solidFill>
                  <a:schemeClr val="dk1"/>
                </a:solidFill>
              </a:rPr>
              <a:t> function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amp_boxplot()</a:t>
            </a:r>
            <a:r>
              <a:rPr lang="da" sz="1800">
                <a:solidFill>
                  <a:schemeClr val="dk1"/>
                </a:solidFill>
              </a:rPr>
              <a:t> function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different grouping of data (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group_by</a:t>
            </a:r>
            <a:r>
              <a:rPr lang="da"/>
              <a:t>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facet_by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Examine the effect of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tax_show</a:t>
            </a:r>
            <a:r>
              <a:rPr lang="da"/>
              <a:t>,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tax_aggregate</a:t>
            </a:r>
            <a:r>
              <a:rPr lang="da"/>
              <a:t>,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showRemainingTaxa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sorting the heatmap based on a city (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sort_by</a:t>
            </a:r>
            <a:r>
              <a:rPr lang="da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6241375" y="3892375"/>
            <a:ext cx="29370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Import more data to compare with: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Silva </a:t>
            </a: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taxonomy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V4 and V35 primer set 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75" y="3948801"/>
            <a:ext cx="1132725" cy="10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Most abundant bacteria - subset the taxa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Which genera within </a:t>
            </a:r>
            <a:r>
              <a:rPr lang="da"/>
              <a:t>Proteobacteria</a:t>
            </a:r>
            <a:r>
              <a:rPr lang="da"/>
              <a:t> are the most abundant across all samples?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a" sz="1600"/>
              <a:t>HINT: Try the </a:t>
            </a:r>
            <a:r>
              <a:rPr b="1" lang="da" sz="1600">
                <a:latin typeface="Courier New"/>
                <a:ea typeface="Courier New"/>
                <a:cs typeface="Courier New"/>
                <a:sym typeface="Courier New"/>
              </a:rPr>
              <a:t>amp_subset_taxa()</a:t>
            </a:r>
            <a:r>
              <a:rPr lang="da" sz="1600"/>
              <a:t> function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making the heatmap at the different taxonomic levels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4736500" y="3770025"/>
            <a:ext cx="4297800" cy="13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F4F6"/>
              </a:highlight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6241375" y="3892375"/>
            <a:ext cx="29370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Import more data to compare with: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Silva taxonomy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V4 and V35 primer set 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75" y="3948801"/>
            <a:ext cx="1132725" cy="1004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More advanced methods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90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Beta diversity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Make a ordination plot of all samples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amp_ordinate()</a:t>
            </a:r>
            <a:r>
              <a:rPr lang="da" sz="1800">
                <a:solidFill>
                  <a:schemeClr val="dk1"/>
                </a:solidFill>
              </a:rPr>
              <a:t> function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Discuss what you observe from the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to color and frame by different metadata </a:t>
            </a:r>
            <a:r>
              <a:rPr lang="da"/>
              <a:t>variables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sample_color_by </a:t>
            </a:r>
            <a:r>
              <a:rPr lang="da" sz="1800">
                <a:solidFill>
                  <a:schemeClr val="dk1"/>
                </a:solidFill>
              </a:rPr>
              <a:t>and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sample_color_frame </a:t>
            </a:r>
            <a:r>
              <a:rPr lang="da" sz="1800">
                <a:solidFill>
                  <a:schemeClr val="dk1"/>
                </a:solidFill>
              </a:rPr>
              <a:t>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to explore the effect at different filtering and distance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Load data into ampvis object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000075"/>
            <a:ext cx="49224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Metadata: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V13_metadata = 'data/V13_metadata.txt'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 table: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V13_ASVtab = 'data/V13_ASVtab.txt'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Taxonomy: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V13_tax = 'data/V13_ASV_MiDAS_5.3.sintax'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ASVs (fasta sequences):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ASV='data/V13_ASV.fa'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200"/>
              <a:t>Load into ampvis: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d13 &lt;- amp_load(otutable = V13_ASVtab, 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taxonomy = V13_tax,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metadata = V13_metadata,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200">
                <a:latin typeface="Courier New"/>
                <a:ea typeface="Courier New"/>
                <a:cs typeface="Courier New"/>
                <a:sym typeface="Courier New"/>
              </a:rPr>
              <a:t>                fasta = ASV)</a:t>
            </a:r>
            <a:endParaRPr b="1"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66897" l="0" r="0" t="0"/>
          <a:stretch/>
        </p:blipFill>
        <p:spPr>
          <a:xfrm>
            <a:off x="4504325" y="3058700"/>
            <a:ext cx="4404950" cy="168782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799925" y="3179400"/>
            <a:ext cx="91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a" sz="1000">
                <a:solidFill>
                  <a:schemeClr val="dk2"/>
                </a:solidFill>
              </a:rPr>
              <a:t>(optional)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Beta diversity: Test </a:t>
            </a:r>
            <a:r>
              <a:rPr lang="da"/>
              <a:t>environmental</a:t>
            </a:r>
            <a:r>
              <a:rPr lang="da"/>
              <a:t> factors</a:t>
            </a:r>
            <a:endParaRPr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Test the effect of environmental factors in the metadata using 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envfit_factor</a:t>
            </a:r>
            <a:r>
              <a:rPr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da" sz="1800">
                <a:solidFill>
                  <a:schemeClr val="dk1"/>
                </a:solidFill>
              </a:rPr>
              <a:t>and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envfit_numeric </a:t>
            </a:r>
            <a:r>
              <a:rPr lang="da" sz="1800">
                <a:solidFill>
                  <a:schemeClr val="dk1"/>
                </a:solidFill>
              </a:rPr>
              <a:t>options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Discuss what you observe from the plot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to explore the effect at different filtering and distance matrices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Investigate</a:t>
            </a:r>
            <a:r>
              <a:rPr lang="da"/>
              <a:t> the replicates</a:t>
            </a:r>
            <a:endParaRPr/>
          </a:p>
        </p:txBody>
      </p:sp>
      <p:sp>
        <p:nvSpPr>
          <p:cNvPr id="230" name="Google Shape;23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How similar are the replicates?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da" sz="1800">
                <a:solidFill>
                  <a:schemeClr val="dk1"/>
                </a:solidFill>
              </a:rPr>
              <a:t>HINT: Try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amp_ordinate()</a:t>
            </a:r>
            <a:r>
              <a:rPr lang="da" sz="1800">
                <a:solidFill>
                  <a:schemeClr val="dk1"/>
                </a:solidFill>
              </a:rPr>
              <a:t> and/or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amp_heatmap()</a:t>
            </a:r>
            <a:r>
              <a:rPr lang="da" sz="1800">
                <a:solidFill>
                  <a:schemeClr val="dk1"/>
                </a:solidFill>
              </a:rPr>
              <a:t> function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a" sz="1800">
                <a:solidFill>
                  <a:schemeClr val="dk1"/>
                </a:solidFill>
              </a:rPr>
              <a:t>HINT: Test co-occurence of in the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amp_venn()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to merge the replicates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da" sz="1800">
                <a:solidFill>
                  <a:schemeClr val="dk1"/>
                </a:solidFill>
              </a:rPr>
              <a:t>HINT: Use </a:t>
            </a:r>
            <a:r>
              <a:rPr b="1" lang="da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amp_mergereplicates()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4736500" y="3770025"/>
            <a:ext cx="4297800" cy="133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F4F6"/>
              </a:highlight>
            </a:endParaRPr>
          </a:p>
        </p:txBody>
      </p:sp>
      <p:sp>
        <p:nvSpPr>
          <p:cNvPr id="233" name="Google Shape;233;p33"/>
          <p:cNvSpPr txBox="1"/>
          <p:nvPr/>
        </p:nvSpPr>
        <p:spPr>
          <a:xfrm>
            <a:off x="6241375" y="3892375"/>
            <a:ext cx="29370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Import more data to compare with: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Silva taxonomy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-"/>
            </a:pPr>
            <a:r>
              <a:rPr lang="da" sz="1700">
                <a:solidFill>
                  <a:schemeClr val="dk2"/>
                </a:solidFill>
                <a:highlight>
                  <a:srgbClr val="EEEEEE"/>
                </a:highlight>
              </a:rPr>
              <a:t>V4 and V35 primer set </a:t>
            </a:r>
            <a:endParaRPr sz="1700">
              <a:solidFill>
                <a:schemeClr val="dk2"/>
              </a:solidFill>
              <a:highlight>
                <a:srgbClr val="EEEEEE"/>
              </a:highlight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175" y="3948801"/>
            <a:ext cx="1132725" cy="100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243" name="Google Shape;243;p34"/>
          <p:cNvSpPr/>
          <p:nvPr/>
        </p:nvSpPr>
        <p:spPr>
          <a:xfrm>
            <a:off x="2351063" y="1903500"/>
            <a:ext cx="4297800" cy="1336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F4F6"/>
              </a:highlight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3855938" y="2102050"/>
            <a:ext cx="29370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>
                <a:solidFill>
                  <a:srgbClr val="595959"/>
                </a:solidFill>
                <a:highlight>
                  <a:srgbClr val="EEEEEE"/>
                </a:highlight>
              </a:rPr>
              <a:t>If you have your own amplicon data, you can try doing the same analysis</a:t>
            </a:r>
            <a:endParaRPr sz="1700">
              <a:solidFill>
                <a:srgbClr val="595959"/>
              </a:solidFill>
              <a:highlight>
                <a:srgbClr val="EEEEEE"/>
              </a:highlight>
            </a:endParaRPr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038" y="2013149"/>
            <a:ext cx="1233925" cy="11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Explore the metadata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Which type of samples are in the dataset?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Which country are the samples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How many different cities are included in the analysis?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How many sample locations are included?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How many samples have been taken in each city and when?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Try to make plots to visualise the metadata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HINT: Try looking into 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data$metadata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Explore the metadata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36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Number of samples of each WWTP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648" y="1415025"/>
            <a:ext cx="478294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082" y="1414225"/>
            <a:ext cx="4782943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36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Number of samples of each WWTP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Number of tanks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da" sz="1600"/>
              <a:t>Replicates for each tank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Map of sample location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366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Several locations in some cities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25489" l="0" r="0" t="0"/>
          <a:stretch/>
        </p:blipFill>
        <p:spPr>
          <a:xfrm>
            <a:off x="4241150" y="1017724"/>
            <a:ext cx="4780001" cy="3561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Check the amplicon sequences </a:t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Type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d13$refseq</a:t>
            </a:r>
            <a:r>
              <a:rPr lang="da"/>
              <a:t> to get a summary of the amplicon sequences: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400" y="1796425"/>
            <a:ext cx="3739175" cy="2772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Explore the ampvis documentation</a:t>
            </a:r>
            <a:endParaRPr/>
          </a:p>
        </p:txBody>
      </p:sp>
      <p:sp>
        <p:nvSpPr>
          <p:cNvPr id="116" name="Google Shape;116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Check out all the nice dokumentation: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https://kasperskytte.github.io/ampvis2/articles/ampvis2.html</a:t>
            </a:r>
            <a:r>
              <a:rPr lang="da" sz="1800"/>
              <a:t> 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208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Open the website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406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a"/>
              <a:t>Click on the functions!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652" y="287375"/>
            <a:ext cx="6439346" cy="4856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1"/>
          <p:cNvCxnSpPr/>
          <p:nvPr/>
        </p:nvCxnSpPr>
        <p:spPr>
          <a:xfrm rot="10800000">
            <a:off x="5415275" y="713675"/>
            <a:ext cx="20400" cy="69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